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4" r:id="rId2"/>
  </p:sldMasterIdLst>
  <p:notesMasterIdLst>
    <p:notesMasterId r:id="rId19"/>
  </p:notesMasterIdLst>
  <p:handoutMasterIdLst>
    <p:handoutMasterId r:id="rId20"/>
  </p:handoutMasterIdLst>
  <p:sldIdLst>
    <p:sldId id="269" r:id="rId3"/>
    <p:sldId id="296" r:id="rId4"/>
    <p:sldId id="281" r:id="rId5"/>
    <p:sldId id="293" r:id="rId6"/>
    <p:sldId id="283" r:id="rId7"/>
    <p:sldId id="301" r:id="rId8"/>
    <p:sldId id="299" r:id="rId9"/>
    <p:sldId id="300" r:id="rId10"/>
    <p:sldId id="303" r:id="rId11"/>
    <p:sldId id="302" r:id="rId12"/>
    <p:sldId id="304" r:id="rId13"/>
    <p:sldId id="306" r:id="rId14"/>
    <p:sldId id="307" r:id="rId15"/>
    <p:sldId id="298" r:id="rId16"/>
    <p:sldId id="308" r:id="rId17"/>
    <p:sldId id="274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  <a:srgbClr val="FF5757"/>
    <a:srgbClr val="FF8585"/>
    <a:srgbClr val="C5E0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97" autoAdjust="0"/>
    <p:restoredTop sz="84959" autoAdjust="0"/>
  </p:normalViewPr>
  <p:slideViewPr>
    <p:cSldViewPr snapToGrid="0">
      <p:cViewPr varScale="1">
        <p:scale>
          <a:sx n="126" d="100"/>
          <a:sy n="126" d="100"/>
        </p:scale>
        <p:origin x="1768" y="19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2021. 12. 30.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2021. 12. 30.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9340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0950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645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833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889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134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26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938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494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49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531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104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1985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8623390" y="6412231"/>
            <a:ext cx="3568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86B743E8-9D27-4F69-87ED-4623B89CBF9F}" type="slidenum">
              <a:rPr lang="ko-KR" altLang="en-US" sz="2000" smtClean="0">
                <a:solidFill>
                  <a:srgbClr val="2E75B6"/>
                </a:solidFill>
                <a:latin typeface="+mn-lt"/>
              </a:rPr>
              <a:t>‹#›</a:t>
            </a:fld>
            <a:endParaRPr lang="ko-KR" altLang="en-US" sz="2000" dirty="0">
              <a:solidFill>
                <a:srgbClr val="2E75B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699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Nwa2D2GdREI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1.daumcdn.net/cfile/tistory/997C3542605C18E311?origina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800" dirty="0"/>
              <a:t>Semantic Segmentation</a:t>
            </a:r>
            <a:br>
              <a:rPr lang="en-US" altLang="ko-KR" sz="4800" dirty="0"/>
            </a:br>
            <a:r>
              <a:rPr lang="en-US" altLang="ko-KR" sz="2400" dirty="0"/>
              <a:t>: </a:t>
            </a:r>
            <a:r>
              <a:rPr lang="ko-KR" altLang="en-US" sz="2400" dirty="0"/>
              <a:t>의미론적 분할</a:t>
            </a: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강예준</a:t>
            </a:r>
            <a:endParaRPr lang="en-US" altLang="ko-KR" dirty="0"/>
          </a:p>
          <a:p>
            <a:r>
              <a:rPr lang="en" altLang="ko-KR" dirty="0">
                <a:hlinkClick r:id="rId2"/>
              </a:rPr>
              <a:t>https://</a:t>
            </a:r>
            <a:r>
              <a:rPr lang="en" altLang="ko-KR" dirty="0" err="1">
                <a:hlinkClick r:id="rId2"/>
              </a:rPr>
              <a:t>youtu.be</a:t>
            </a:r>
            <a:r>
              <a:rPr lang="en" altLang="ko-KR" dirty="0">
                <a:hlinkClick r:id="rId2"/>
              </a:rPr>
              <a:t>/Nwa2D2GdREI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C875B9-396D-4607-865D-00AF8BBF6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FCN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542E1E-D4B2-40EC-B469-5A21E63FD0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 err="1"/>
              <a:t>Upsampling</a:t>
            </a:r>
            <a:r>
              <a:rPr lang="ko-KR" altLang="en-US" sz="1800" b="1" dirty="0"/>
              <a:t>이란</a:t>
            </a:r>
            <a:r>
              <a:rPr lang="en-US" altLang="ko-KR" sz="1800" b="1" dirty="0"/>
              <a:t>?</a:t>
            </a:r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줄어든 이미지의 크기를 </a:t>
            </a:r>
            <a:r>
              <a:rPr lang="ko-KR" altLang="en-US" sz="1400" b="1" dirty="0">
                <a:solidFill>
                  <a:srgbClr val="2E75B6"/>
                </a:solidFill>
              </a:rPr>
              <a:t>복원</a:t>
            </a:r>
            <a:r>
              <a:rPr lang="ko-KR" altLang="en-US" sz="1400" dirty="0"/>
              <a:t>시키는 기법</a:t>
            </a:r>
            <a:endParaRPr lang="en-US" altLang="ko-KR" sz="1400" dirty="0"/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ym typeface="Wingdings" panose="05000000000000000000" pitchFamily="2" charset="2"/>
              </a:rPr>
              <a:t>이미지 </a:t>
            </a:r>
            <a:r>
              <a:rPr lang="ko-KR" altLang="en-US" sz="1400" b="1" dirty="0">
                <a:sym typeface="Wingdings" panose="05000000000000000000" pitchFamily="2" charset="2"/>
              </a:rPr>
              <a:t>모든 픽셀</a:t>
            </a:r>
            <a:r>
              <a:rPr lang="ko-KR" altLang="en-US" sz="1400" dirty="0">
                <a:sym typeface="Wingdings" panose="05000000000000000000" pitchFamily="2" charset="2"/>
              </a:rPr>
              <a:t>에 대해 클래스를 예측하는 것이 </a:t>
            </a:r>
            <a:r>
              <a:rPr lang="en-US" altLang="ko-KR" sz="1400" dirty="0">
                <a:sym typeface="Wingdings" panose="05000000000000000000" pitchFamily="2" charset="2"/>
              </a:rPr>
              <a:t>Semantic Segmentation</a:t>
            </a:r>
            <a:r>
              <a:rPr lang="ko-KR" altLang="en-US" sz="1400" dirty="0">
                <a:sym typeface="Wingdings" panose="05000000000000000000" pitchFamily="2" charset="2"/>
              </a:rPr>
              <a:t>의 목적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sz="1400" dirty="0">
                <a:solidFill>
                  <a:srgbClr val="FF0000"/>
                </a:solidFill>
              </a:rPr>
              <a:t>문제점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복원이 제대로 되지 않음</a:t>
            </a:r>
            <a:endParaRPr lang="en-US" altLang="ko-KR" sz="1400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en-US" altLang="ko-KR" sz="16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0022F6C-5837-431B-A58C-0282DCD6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0" y="3429000"/>
            <a:ext cx="55245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047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C875B9-396D-4607-865D-00AF8BBF6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FCN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542E1E-D4B2-40EC-B469-5A21E63FD0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/>
              <a:t>복원이 제대로 되지 않는 이유</a:t>
            </a:r>
            <a:endParaRPr lang="en-US" altLang="ko-KR" sz="1800" b="1" dirty="0"/>
          </a:p>
          <a:p>
            <a:pPr lvl="1">
              <a:lnSpc>
                <a:spcPct val="150000"/>
              </a:lnSpc>
            </a:pPr>
            <a:r>
              <a:rPr lang="en-US" altLang="ko-KR" sz="1400" dirty="0"/>
              <a:t>CNN</a:t>
            </a:r>
            <a:r>
              <a:rPr lang="ko-KR" altLang="en-US" sz="1400" dirty="0"/>
              <a:t>의 앞쪽 부분 </a:t>
            </a:r>
            <a:r>
              <a:rPr lang="en-US" altLang="ko-KR" sz="1400" dirty="0"/>
              <a:t>layer</a:t>
            </a:r>
            <a:r>
              <a:rPr lang="ko-KR" altLang="en-US" sz="1400" dirty="0"/>
              <a:t>에서 학습하게 되는 정보 </a:t>
            </a:r>
            <a:r>
              <a:rPr lang="en-US" altLang="ko-KR" sz="1400" dirty="0"/>
              <a:t>: </a:t>
            </a:r>
            <a:r>
              <a:rPr lang="en-US" altLang="ko-KR" sz="1400" b="1" dirty="0"/>
              <a:t>Low-level</a:t>
            </a:r>
            <a:r>
              <a:rPr lang="en-US" altLang="ko-KR" sz="1400" dirty="0"/>
              <a:t> (</a:t>
            </a:r>
            <a:r>
              <a:rPr lang="ko-KR" altLang="en-US" sz="1400" dirty="0"/>
              <a:t>이미지의 </a:t>
            </a:r>
            <a:r>
              <a:rPr lang="en-US" altLang="ko-KR" sz="1400" dirty="0"/>
              <a:t>edges, colors </a:t>
            </a:r>
            <a:r>
              <a:rPr lang="ko-KR" altLang="en-US" sz="1400" dirty="0"/>
              <a:t>등</a:t>
            </a:r>
            <a:r>
              <a:rPr lang="en-US" altLang="ko-KR" sz="140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/>
              <a:t>CNN</a:t>
            </a:r>
            <a:r>
              <a:rPr lang="ko-KR" altLang="en-US" sz="1400" dirty="0"/>
              <a:t>의 뒤쪽 부분 </a:t>
            </a:r>
            <a:r>
              <a:rPr lang="en-US" altLang="ko-KR" sz="1400" dirty="0"/>
              <a:t>layer</a:t>
            </a:r>
            <a:r>
              <a:rPr lang="ko-KR" altLang="en-US" sz="1400" dirty="0"/>
              <a:t>에서 학습하게 되는 정보 </a:t>
            </a:r>
            <a:r>
              <a:rPr lang="en-US" altLang="ko-KR" sz="1400" dirty="0"/>
              <a:t>: </a:t>
            </a:r>
            <a:r>
              <a:rPr lang="en-US" altLang="ko-KR" sz="1400" b="1" dirty="0"/>
              <a:t>Higher-level</a:t>
            </a:r>
            <a:r>
              <a:rPr lang="en-US" altLang="ko-KR" sz="1400" dirty="0"/>
              <a:t> (</a:t>
            </a:r>
            <a:r>
              <a:rPr lang="ko-KR" altLang="en-US" sz="1400" dirty="0"/>
              <a:t>이미지 내의 객체에 관한 정보</a:t>
            </a:r>
            <a:r>
              <a:rPr lang="en-US" altLang="ko-KR" sz="1400" dirty="0"/>
              <a:t>)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z="1400" dirty="0">
                <a:sym typeface="Wingdings" panose="05000000000000000000" pitchFamily="2" charset="2"/>
              </a:rPr>
              <a:t></a:t>
            </a:r>
            <a:r>
              <a:rPr lang="en-US" altLang="ko-KR" sz="1400" dirty="0"/>
              <a:t> </a:t>
            </a:r>
            <a:r>
              <a:rPr lang="ko-KR" altLang="en-US" sz="1400" dirty="0"/>
              <a:t>뒤쪽 </a:t>
            </a:r>
            <a:r>
              <a:rPr lang="en-US" altLang="ko-KR" sz="1400" dirty="0"/>
              <a:t>layer</a:t>
            </a:r>
            <a:r>
              <a:rPr lang="ko-KR" altLang="en-US" sz="1400" dirty="0"/>
              <a:t>로 갈 수록 공간적 정보가 </a:t>
            </a:r>
            <a:r>
              <a:rPr lang="ko-KR" altLang="en-US" sz="1400" b="1" dirty="0">
                <a:solidFill>
                  <a:srgbClr val="FF0000"/>
                </a:solidFill>
              </a:rPr>
              <a:t>소실</a:t>
            </a:r>
            <a:endParaRPr lang="en-US" altLang="ko-KR" sz="1800" b="1" dirty="0">
              <a:solidFill>
                <a:srgbClr val="FF0000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0022F6C-5837-431B-A58C-0282DCD6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95" y="3429000"/>
            <a:ext cx="55245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81938E78-80B2-4C9C-9C34-6FAA70DF8A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08"/>
          <a:stretch/>
        </p:blipFill>
        <p:spPr bwMode="auto">
          <a:xfrm>
            <a:off x="7779626" y="3689131"/>
            <a:ext cx="3086100" cy="229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48FB03-F181-4FF8-A9F7-1DD2A2C5CDD6}"/>
              </a:ext>
            </a:extLst>
          </p:cNvPr>
          <p:cNvSpPr txBox="1"/>
          <p:nvPr/>
        </p:nvSpPr>
        <p:spPr>
          <a:xfrm>
            <a:off x="8408277" y="6064469"/>
            <a:ext cx="2060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애매한 이미지의 경계선</a:t>
            </a:r>
          </a:p>
        </p:txBody>
      </p:sp>
    </p:spTree>
    <p:extLst>
      <p:ext uri="{BB962C8B-B14F-4D97-AF65-F5344CB8AC3E}">
        <p14:creationId xmlns:p14="http://schemas.microsoft.com/office/powerpoint/2010/main" val="2024492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C875B9-396D-4607-865D-00AF8BBF6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FCN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542E1E-D4B2-40EC-B469-5A21E63FD0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/>
              <a:t>Skip </a:t>
            </a:r>
            <a:r>
              <a:rPr lang="en-US" altLang="ko-KR" sz="1800" b="1" dirty="0" err="1"/>
              <a:t>connectoions</a:t>
            </a:r>
            <a:endParaRPr lang="en-US" altLang="ko-KR" sz="1800" b="1" dirty="0"/>
          </a:p>
          <a:p>
            <a:pPr lvl="1">
              <a:lnSpc>
                <a:spcPct val="150000"/>
              </a:lnSpc>
            </a:pPr>
            <a:r>
              <a:rPr lang="en-US" altLang="ko-KR" sz="1400" dirty="0"/>
              <a:t>Encoder</a:t>
            </a:r>
            <a:r>
              <a:rPr lang="ko-KR" altLang="en-US" sz="1400" dirty="0"/>
              <a:t>의 각 </a:t>
            </a:r>
            <a:r>
              <a:rPr lang="en-US" altLang="ko-KR" sz="1400" dirty="0"/>
              <a:t>layer</a:t>
            </a:r>
            <a:r>
              <a:rPr lang="ko-KR" altLang="en-US" sz="1400" dirty="0"/>
              <a:t>에서 나온 정보들을 </a:t>
            </a:r>
            <a:r>
              <a:rPr lang="en-US" altLang="ko-KR" sz="1400" dirty="0"/>
              <a:t>Decoder</a:t>
            </a:r>
            <a:r>
              <a:rPr lang="ko-KR" altLang="en-US" sz="1400" dirty="0"/>
              <a:t>에 적절하게 </a:t>
            </a:r>
            <a:r>
              <a:rPr lang="ko-KR" altLang="en-US" sz="1400" b="1" dirty="0">
                <a:solidFill>
                  <a:srgbClr val="2E75B6"/>
                </a:solidFill>
              </a:rPr>
              <a:t>결합</a:t>
            </a:r>
            <a:r>
              <a:rPr lang="ko-KR" altLang="en-US" sz="1400" dirty="0"/>
              <a:t>시키는 기법</a:t>
            </a:r>
            <a:endParaRPr lang="en-US" altLang="ko-KR" sz="1400" dirty="0"/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z="1400" dirty="0">
                <a:sym typeface="Wingdings" panose="05000000000000000000" pitchFamily="2" charset="2"/>
              </a:rPr>
              <a:t> low-level, higher-level, </a:t>
            </a:r>
            <a:r>
              <a:rPr lang="ko-KR" altLang="en-US" sz="1400" dirty="0">
                <a:sym typeface="Wingdings" panose="05000000000000000000" pitchFamily="2" charset="2"/>
              </a:rPr>
              <a:t>공간적 정보까지 모두 가지고 있는 </a:t>
            </a:r>
            <a:r>
              <a:rPr lang="en-US" altLang="ko-KR" sz="1400" dirty="0">
                <a:sym typeface="Wingdings" panose="05000000000000000000" pitchFamily="2" charset="2"/>
              </a:rPr>
              <a:t>Segmentation Map </a:t>
            </a:r>
            <a:r>
              <a:rPr lang="ko-KR" altLang="en-US" sz="1400" dirty="0">
                <a:sym typeface="Wingdings" panose="05000000000000000000" pitchFamily="2" charset="2"/>
              </a:rPr>
              <a:t>생성</a:t>
            </a:r>
            <a:endParaRPr lang="en-US" altLang="ko-KR" sz="14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18FA3C5-EEF2-49B2-8D06-0E16EC368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069" y="3301890"/>
            <a:ext cx="5701862" cy="269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2058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C875B9-396D-4607-865D-00AF8BBF6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FCN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542E1E-D4B2-40EC-B469-5A21E63FD0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/>
              <a:t>Skip </a:t>
            </a:r>
            <a:r>
              <a:rPr lang="en-US" altLang="ko-KR" sz="1800" b="1" dirty="0" err="1"/>
              <a:t>connectoions</a:t>
            </a:r>
            <a:endParaRPr lang="en-US" altLang="ko-KR" sz="1800" b="1" dirty="0"/>
          </a:p>
          <a:p>
            <a:pPr lvl="1">
              <a:lnSpc>
                <a:spcPct val="150000"/>
              </a:lnSpc>
            </a:pPr>
            <a:r>
              <a:rPr lang="en-US" altLang="ko-KR" sz="1400" dirty="0"/>
              <a:t>Encoder</a:t>
            </a:r>
            <a:r>
              <a:rPr lang="ko-KR" altLang="en-US" sz="1400" dirty="0"/>
              <a:t>의 각 </a:t>
            </a:r>
            <a:r>
              <a:rPr lang="en-US" altLang="ko-KR" sz="1400" dirty="0"/>
              <a:t>layer</a:t>
            </a:r>
            <a:r>
              <a:rPr lang="ko-KR" altLang="en-US" sz="1400" dirty="0"/>
              <a:t>에서 나온 정보들을 </a:t>
            </a:r>
            <a:r>
              <a:rPr lang="en-US" altLang="ko-KR" sz="1400" dirty="0"/>
              <a:t>Decoder</a:t>
            </a:r>
            <a:r>
              <a:rPr lang="ko-KR" altLang="en-US" sz="1400" dirty="0"/>
              <a:t>에 적절하게 결합시키는 기법</a:t>
            </a:r>
            <a:endParaRPr lang="en-US" altLang="ko-KR" sz="1400" dirty="0"/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z="1400" dirty="0">
                <a:sym typeface="Wingdings" panose="05000000000000000000" pitchFamily="2" charset="2"/>
              </a:rPr>
              <a:t> low-level, higher-level, </a:t>
            </a:r>
            <a:r>
              <a:rPr lang="ko-KR" altLang="en-US" sz="1400" dirty="0">
                <a:sym typeface="Wingdings" panose="05000000000000000000" pitchFamily="2" charset="2"/>
              </a:rPr>
              <a:t>공간적 정보까지 모두 가지고 있는 </a:t>
            </a:r>
            <a:r>
              <a:rPr lang="en-US" altLang="ko-KR" sz="1400" dirty="0">
                <a:sym typeface="Wingdings" panose="05000000000000000000" pitchFamily="2" charset="2"/>
              </a:rPr>
              <a:t>Segmentation Map </a:t>
            </a:r>
            <a:r>
              <a:rPr lang="ko-KR" altLang="en-US" sz="1400" dirty="0">
                <a:sym typeface="Wingdings" panose="05000000000000000000" pitchFamily="2" charset="2"/>
              </a:rPr>
              <a:t>생성</a:t>
            </a:r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753DEC-F3A5-47E1-A516-89FC11D86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0" y="3516203"/>
            <a:ext cx="70485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47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B2AAEB-3264-4864-ADFC-698245844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FCN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449AFC-F47F-4BD7-8A20-5D2A96A138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정리</a:t>
            </a:r>
            <a:endParaRPr lang="en-US" altLang="ko-KR" sz="2000" b="1" dirty="0"/>
          </a:p>
          <a:p>
            <a:pPr lvl="1">
              <a:lnSpc>
                <a:spcPct val="150000"/>
              </a:lnSpc>
            </a:pPr>
            <a:r>
              <a:rPr lang="en-US" altLang="ko-KR" sz="1400" dirty="0"/>
              <a:t>Convolution Layer</a:t>
            </a:r>
            <a:r>
              <a:rPr lang="ko-KR" altLang="en-US" sz="1400" dirty="0"/>
              <a:t>를 통해 사진의 </a:t>
            </a:r>
            <a:r>
              <a:rPr lang="en-US" altLang="ko-KR" sz="1400" dirty="0"/>
              <a:t>Feature</a:t>
            </a:r>
            <a:r>
              <a:rPr lang="ko-KR" altLang="en-US" sz="1400" dirty="0"/>
              <a:t> 추출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분류 부분인 </a:t>
            </a:r>
            <a:r>
              <a:rPr lang="en-US" altLang="ko-KR" sz="1400" dirty="0"/>
              <a:t>FC</a:t>
            </a:r>
            <a:r>
              <a:rPr lang="ko-KR" altLang="en-US" sz="1400" dirty="0"/>
              <a:t>를</a:t>
            </a:r>
            <a:r>
              <a:rPr lang="en-US" altLang="ko-KR" sz="1400" dirty="0"/>
              <a:t> </a:t>
            </a:r>
            <a:r>
              <a:rPr lang="en-US" altLang="ko-KR" sz="1400" dirty="0">
                <a:sym typeface="Wingdings" panose="05000000000000000000" pitchFamily="2" charset="2"/>
              </a:rPr>
              <a:t>Convolution Layer</a:t>
            </a:r>
            <a:r>
              <a:rPr lang="ko-KR" altLang="en-US" sz="1400" dirty="0">
                <a:sym typeface="Wingdings" panose="05000000000000000000" pitchFamily="2" charset="2"/>
              </a:rPr>
              <a:t>로 변경 </a:t>
            </a:r>
            <a:endParaRPr lang="en-US" altLang="ko-KR" sz="1400" dirty="0">
              <a:sym typeface="Wingdings" panose="05000000000000000000" pitchFamily="2" charset="2"/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z="1400" dirty="0">
                <a:sym typeface="Wingdings" panose="05000000000000000000" pitchFamily="2" charset="2"/>
              </a:rPr>
              <a:t>(</a:t>
            </a:r>
            <a:r>
              <a:rPr lang="ko-KR" altLang="en-US" sz="1400" dirty="0">
                <a:sym typeface="Wingdings" panose="05000000000000000000" pitchFamily="2" charset="2"/>
              </a:rPr>
              <a:t>공간적 정보 보존 </a:t>
            </a:r>
            <a:r>
              <a:rPr lang="en-US" altLang="ko-KR" sz="1400" dirty="0">
                <a:sym typeface="Wingdings" panose="05000000000000000000" pitchFamily="2" charset="2"/>
              </a:rPr>
              <a:t>+ </a:t>
            </a:r>
            <a:r>
              <a:rPr lang="ko-KR" altLang="en-US" sz="1400" dirty="0">
                <a:sym typeface="Wingdings" panose="05000000000000000000" pitchFamily="2" charset="2"/>
              </a:rPr>
              <a:t>이미지 크기 상관없이 입력 가능</a:t>
            </a:r>
            <a:r>
              <a:rPr lang="en-US" altLang="ko-KR" sz="1400" dirty="0">
                <a:sym typeface="Wingdings" panose="05000000000000000000" pitchFamily="2" charset="2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1400" dirty="0">
                <a:sym typeface="Wingdings" panose="05000000000000000000" pitchFamily="2" charset="2"/>
              </a:rPr>
              <a:t>사이즈가 작아진 </a:t>
            </a:r>
            <a:r>
              <a:rPr lang="en-US" altLang="ko-KR" sz="1400" dirty="0">
                <a:sym typeface="Wingdings" panose="05000000000000000000" pitchFamily="2" charset="2"/>
              </a:rPr>
              <a:t>Feature map</a:t>
            </a:r>
            <a:r>
              <a:rPr lang="ko-KR" altLang="en-US" sz="1400" dirty="0">
                <a:sym typeface="Wingdings" panose="05000000000000000000" pitchFamily="2" charset="2"/>
              </a:rPr>
              <a:t>을 </a:t>
            </a:r>
            <a:r>
              <a:rPr lang="en-US" altLang="ko-KR" sz="1400" dirty="0" err="1">
                <a:sym typeface="Wingdings" panose="05000000000000000000" pitchFamily="2" charset="2"/>
              </a:rPr>
              <a:t>UpSampling</a:t>
            </a:r>
            <a:r>
              <a:rPr lang="ko-KR" altLang="en-US" sz="1400" dirty="0">
                <a:sym typeface="Wingdings" panose="05000000000000000000" pitchFamily="2" charset="2"/>
              </a:rPr>
              <a:t>하여 이미지 크기 복원</a:t>
            </a:r>
            <a:endParaRPr lang="en-US" altLang="ko-KR" sz="1400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>
                <a:sym typeface="Wingdings" panose="05000000000000000000" pitchFamily="2" charset="2"/>
              </a:rPr>
              <a:t>이미지가 제대로 복원되지 않음으로 </a:t>
            </a:r>
            <a:r>
              <a:rPr lang="en-US" altLang="ko-KR" sz="1400" dirty="0">
                <a:sym typeface="Wingdings" panose="05000000000000000000" pitchFamily="2" charset="2"/>
              </a:rPr>
              <a:t>Skip connection </a:t>
            </a:r>
            <a:r>
              <a:rPr lang="ko-KR" altLang="en-US" sz="1400" dirty="0">
                <a:sym typeface="Wingdings" panose="05000000000000000000" pitchFamily="2" charset="2"/>
              </a:rPr>
              <a:t>기법 사용</a:t>
            </a:r>
            <a:endParaRPr lang="ko-KR" altLang="en-US" sz="16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30524CE-999D-4178-BDC2-4446AE2C2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412" y="3810291"/>
            <a:ext cx="5591175" cy="283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802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D556D8-34BF-4DC1-87A3-ED42842D4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Semantic Segmentation</a:t>
            </a:r>
            <a:endParaRPr lang="ko-KR" altLang="en-US" dirty="0"/>
          </a:p>
        </p:txBody>
      </p:sp>
      <p:pic>
        <p:nvPicPr>
          <p:cNvPr id="7" name="그림 6" descr="텍스트, 하늘, 실외, 도로이(가) 표시된 사진&#10;&#10;자동 생성된 설명">
            <a:extLst>
              <a:ext uri="{FF2B5EF4-FFF2-40B4-BE49-F238E27FC236}">
                <a16:creationId xmlns:a16="http://schemas.microsoft.com/office/drawing/2014/main" id="{5E8297BA-7CBF-498F-8847-7096995FA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874" y="1996965"/>
            <a:ext cx="4718982" cy="3563007"/>
          </a:xfrm>
          <a:prstGeom prst="rect">
            <a:avLst/>
          </a:prstGeom>
        </p:spPr>
      </p:pic>
      <p:pic>
        <p:nvPicPr>
          <p:cNvPr id="9" name="그림 8" descr="텍스트, 실외, 하늘, 도로이(가) 표시된 사진&#10;&#10;자동 생성된 설명">
            <a:extLst>
              <a:ext uri="{FF2B5EF4-FFF2-40B4-BE49-F238E27FC236}">
                <a16:creationId xmlns:a16="http://schemas.microsoft.com/office/drawing/2014/main" id="{6F66D900-5510-43CD-9462-C2B472562B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3" y="2076779"/>
            <a:ext cx="4529957" cy="339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725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499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29145C6-7CCA-41BA-8F19-6564A57C4B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Semantic Segmentation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8305F-0CEC-4F74-9C21-C7F8EB0A38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altLang="ko-KR" dirty="0"/>
              <a:t>Fully Convolutional Network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042D28-8447-4E52-A514-5ADD37B459B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ko-KR" dirty="0" err="1"/>
              <a:t>Upsampling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88DCA5-894E-4759-AD6C-A2EF3433C9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ko-KR" dirty="0" err="1"/>
              <a:t>Skipconnection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8055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91FC51DA-71FE-4B79-92BF-4F2D6D2DB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R" dirty="0"/>
              <a:t>Semantic Segmentation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56E0562D-FCD7-4EB1-821A-36C3642D6B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r>
              <a:rPr lang="en-US" altLang="ko-KR" sz="1800" b="1" dirty="0"/>
              <a:t>Semantic </a:t>
            </a:r>
            <a:r>
              <a:rPr lang="en-US" altLang="ko-KR" sz="1800" b="1" dirty="0" err="1"/>
              <a:t>Segmetation</a:t>
            </a:r>
            <a:r>
              <a:rPr lang="ko-KR" altLang="en-US" sz="1800" b="1" dirty="0"/>
              <a:t>이란</a:t>
            </a:r>
            <a:r>
              <a:rPr lang="en-US" altLang="ko-KR" sz="1800" b="1" dirty="0"/>
              <a:t>?</a:t>
            </a:r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이미지 내에 있는 물체들을 의미 있는 단위로 </a:t>
            </a:r>
            <a:r>
              <a:rPr lang="ko-KR" altLang="en-US" sz="1400" b="1" dirty="0">
                <a:solidFill>
                  <a:srgbClr val="2E75B6"/>
                </a:solidFill>
              </a:rPr>
              <a:t>분할</a:t>
            </a:r>
            <a:endParaRPr lang="en-US" altLang="ko-KR" sz="1400" b="1" dirty="0">
              <a:solidFill>
                <a:srgbClr val="2E75B6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이미지의 각 픽셀이 어느 </a:t>
            </a:r>
            <a:r>
              <a:rPr lang="ko-KR" altLang="en-US" sz="1400" b="1" dirty="0">
                <a:solidFill>
                  <a:srgbClr val="2E75B6"/>
                </a:solidFill>
              </a:rPr>
              <a:t>클래스</a:t>
            </a:r>
            <a:r>
              <a:rPr lang="ko-KR" altLang="en-US" sz="1400" dirty="0"/>
              <a:t>에 속하는지 예측하는 것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FE1B27-F686-498A-B60F-0CE734507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66" y="3248661"/>
            <a:ext cx="4852668" cy="24263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1C7AF7-6248-4541-BDF1-55A7C8CB37FE}"/>
              </a:ext>
            </a:extLst>
          </p:cNvPr>
          <p:cNvSpPr txBox="1"/>
          <p:nvPr/>
        </p:nvSpPr>
        <p:spPr>
          <a:xfrm>
            <a:off x="4642757" y="5866820"/>
            <a:ext cx="2906486" cy="3752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>
                <a:latin typeface="+mj-ea"/>
                <a:ea typeface="+mj-ea"/>
              </a:rPr>
              <a:t>Semantic Segmentation</a:t>
            </a:r>
            <a:endParaRPr kumimoji="0" lang="ko-KR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ea typeface="+mj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3654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EF18D4-035D-47B7-8D24-9ABFFC093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Semantic Segmentation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3B5656-98A0-49D3-85F1-489CBED84E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1800" b="1" dirty="0"/>
              <a:t>Semantic Segmentation</a:t>
            </a:r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분할의 기본 단위 </a:t>
            </a:r>
            <a:r>
              <a:rPr lang="en-US" altLang="ko-KR" sz="1400" dirty="0"/>
              <a:t>: </a:t>
            </a:r>
            <a:r>
              <a:rPr lang="ko-KR" altLang="en-US" sz="1400" b="1" dirty="0">
                <a:solidFill>
                  <a:srgbClr val="2E75B6"/>
                </a:solidFill>
              </a:rPr>
              <a:t>클래스</a:t>
            </a:r>
            <a:endParaRPr lang="en-US" altLang="ko-KR" sz="1400" b="1" dirty="0">
              <a:solidFill>
                <a:srgbClr val="2E75B6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동일한 클래스 내에서 서로 다른 사물 </a:t>
            </a:r>
            <a:r>
              <a:rPr lang="en-US" altLang="ko-KR" sz="1400" dirty="0"/>
              <a:t>=&gt; </a:t>
            </a:r>
            <a:r>
              <a:rPr lang="ko-KR" altLang="en-US" sz="1400" b="1" dirty="0">
                <a:solidFill>
                  <a:srgbClr val="FF0000"/>
                </a:solidFill>
              </a:rPr>
              <a:t>같은</a:t>
            </a:r>
            <a:r>
              <a:rPr lang="ko-KR" altLang="en-US" sz="1400" dirty="0"/>
              <a:t> 예측 </a:t>
            </a:r>
            <a:r>
              <a:rPr lang="ko-KR" altLang="en-US" sz="1400" dirty="0" err="1"/>
              <a:t>마스크값</a:t>
            </a:r>
            <a:endParaRPr lang="en-US" altLang="ko-KR" sz="1800" b="1" dirty="0"/>
          </a:p>
          <a:p>
            <a:r>
              <a:rPr lang="en-US" altLang="ko-KR" sz="1800" b="1" dirty="0"/>
              <a:t>Instance Segmentation</a:t>
            </a:r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분할의 기본 단위 </a:t>
            </a:r>
            <a:r>
              <a:rPr lang="en-US" altLang="ko-KR" sz="1400" dirty="0"/>
              <a:t>: </a:t>
            </a:r>
            <a:r>
              <a:rPr lang="ko-KR" altLang="en-US" sz="1400" b="1" dirty="0">
                <a:solidFill>
                  <a:srgbClr val="2E75B6"/>
                </a:solidFill>
              </a:rPr>
              <a:t>사물</a:t>
            </a:r>
            <a:endParaRPr lang="en-US" altLang="ko-KR" sz="1400" b="1" dirty="0">
              <a:solidFill>
                <a:srgbClr val="2E75B6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동일한 클래스 내에서 서로 다른 사물 </a:t>
            </a:r>
            <a:r>
              <a:rPr lang="en-US" altLang="ko-KR" sz="1400" dirty="0"/>
              <a:t>=&gt; </a:t>
            </a:r>
            <a:r>
              <a:rPr lang="ko-KR" altLang="en-US" sz="1400" b="1" dirty="0">
                <a:solidFill>
                  <a:srgbClr val="FF0000"/>
                </a:solidFill>
              </a:rPr>
              <a:t>다른</a:t>
            </a:r>
            <a:r>
              <a:rPr lang="ko-KR" altLang="en-US" sz="1400" dirty="0"/>
              <a:t> 예측 </a:t>
            </a:r>
            <a:r>
              <a:rPr lang="ko-KR" altLang="en-US" sz="1400" dirty="0" err="1"/>
              <a:t>마스크값</a:t>
            </a:r>
            <a:endParaRPr lang="en-US" altLang="ko-KR" sz="1400" dirty="0"/>
          </a:p>
          <a:p>
            <a:pPr lvl="1"/>
            <a:endParaRPr lang="en-US" altLang="ko-KR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233FC7-F965-4818-A362-BD7872F65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243" y="3712527"/>
            <a:ext cx="7761514" cy="228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098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EF18D4-035D-47B7-8D24-9ABFFC093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Semantic Segmentation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3B5656-98A0-49D3-85F1-489CBED84E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1800" b="1" dirty="0"/>
              <a:t>Semantic </a:t>
            </a:r>
            <a:r>
              <a:rPr lang="en-US" altLang="ko-KR" sz="1800" b="1" dirty="0" err="1"/>
              <a:t>Segmetation</a:t>
            </a:r>
            <a:r>
              <a:rPr lang="ko-KR" altLang="en-US" sz="1800" b="1" dirty="0"/>
              <a:t>이란</a:t>
            </a:r>
            <a:r>
              <a:rPr lang="en-US" altLang="ko-KR" sz="1800" b="1" dirty="0"/>
              <a:t>?</a:t>
            </a:r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입력 </a:t>
            </a:r>
            <a:r>
              <a:rPr lang="en-US" altLang="ko-KR" sz="1400" dirty="0"/>
              <a:t>: RGB color </a:t>
            </a:r>
            <a:r>
              <a:rPr lang="ko-KR" altLang="en-US" sz="1400" dirty="0"/>
              <a:t>이미지 또는 흑백 이미지</a:t>
            </a:r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출력 </a:t>
            </a:r>
            <a:r>
              <a:rPr lang="en-US" altLang="ko-KR" sz="1400" dirty="0"/>
              <a:t>: </a:t>
            </a:r>
            <a:r>
              <a:rPr lang="ko-KR" altLang="en-US" sz="1400" dirty="0"/>
              <a:t>각 픽셀이 어느 </a:t>
            </a:r>
            <a:r>
              <a:rPr lang="en-US" altLang="ko-KR" sz="1400" dirty="0"/>
              <a:t>class</a:t>
            </a:r>
            <a:r>
              <a:rPr lang="ko-KR" altLang="en-US" sz="1400" dirty="0"/>
              <a:t>에 속하는지 나타내는 </a:t>
            </a:r>
            <a:r>
              <a:rPr lang="en-US" altLang="ko-KR" sz="1400" b="1" dirty="0"/>
              <a:t>Segmentation Map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68BE9A4-C189-4631-92B5-DEBD3ED9A0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" t="12698" b="12687"/>
          <a:stretch/>
        </p:blipFill>
        <p:spPr bwMode="auto">
          <a:xfrm>
            <a:off x="2579126" y="3429000"/>
            <a:ext cx="7033748" cy="196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77DB50-A1E1-49ED-83F5-18AB80419322}"/>
              </a:ext>
            </a:extLst>
          </p:cNvPr>
          <p:cNvSpPr txBox="1"/>
          <p:nvPr/>
        </p:nvSpPr>
        <p:spPr>
          <a:xfrm>
            <a:off x="3233057" y="5435796"/>
            <a:ext cx="1393372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Input</a:t>
            </a:r>
            <a:endParaRPr kumimoji="0" lang="ko-KR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01ADA-51F6-4BF6-A86E-37CF6D756192}"/>
              </a:ext>
            </a:extLst>
          </p:cNvPr>
          <p:cNvSpPr txBox="1"/>
          <p:nvPr/>
        </p:nvSpPr>
        <p:spPr>
          <a:xfrm>
            <a:off x="7447372" y="5435796"/>
            <a:ext cx="1393372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600" dirty="0"/>
              <a:t>Output</a:t>
            </a:r>
            <a:endParaRPr kumimoji="0" lang="ko-KR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0323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2364F3-03A7-40E1-AE03-BA66C56F9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FCN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3F04E4-8BAF-476E-B0EC-5D471D2C0B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/>
              <a:t>Fully Convolutional Networks for Semantic Segmentation</a:t>
            </a:r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최초의 딥러닝 기반 </a:t>
            </a:r>
            <a:r>
              <a:rPr lang="en-US" altLang="ko-KR" sz="1400" dirty="0"/>
              <a:t>Segmentation </a:t>
            </a:r>
            <a:r>
              <a:rPr lang="ko-KR" altLang="en-US" sz="1400" dirty="0"/>
              <a:t>모델</a:t>
            </a:r>
            <a:endParaRPr lang="en-US" altLang="ko-KR" sz="1400" dirty="0"/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ym typeface="Wingdings" panose="05000000000000000000" pitchFamily="2" charset="2"/>
              </a:rPr>
              <a:t>현재 대부분의 </a:t>
            </a:r>
            <a:r>
              <a:rPr lang="en-US" altLang="ko-KR" sz="1400" dirty="0">
                <a:sym typeface="Wingdings" panose="05000000000000000000" pitchFamily="2" charset="2"/>
              </a:rPr>
              <a:t>Segmentation </a:t>
            </a:r>
            <a:r>
              <a:rPr lang="ko-KR" altLang="en-US" sz="1400" dirty="0">
                <a:sym typeface="Wingdings" panose="05000000000000000000" pitchFamily="2" charset="2"/>
              </a:rPr>
              <a:t>모델들은 </a:t>
            </a:r>
            <a:r>
              <a:rPr lang="en-US" altLang="ko-KR" sz="1400" b="1" dirty="0">
                <a:solidFill>
                  <a:srgbClr val="2E75B6"/>
                </a:solidFill>
                <a:sym typeface="Wingdings" panose="05000000000000000000" pitchFamily="2" charset="2"/>
              </a:rPr>
              <a:t>FCN </a:t>
            </a:r>
            <a:r>
              <a:rPr lang="ko-KR" altLang="en-US" sz="1400" b="1" dirty="0">
                <a:solidFill>
                  <a:srgbClr val="2E75B6"/>
                </a:solidFill>
                <a:sym typeface="Wingdings" panose="05000000000000000000" pitchFamily="2" charset="2"/>
              </a:rPr>
              <a:t>구조 기반</a:t>
            </a:r>
            <a:endParaRPr lang="en-US" altLang="ko-KR" sz="1400" b="1" dirty="0">
              <a:solidFill>
                <a:srgbClr val="2E75B6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ko-KR" altLang="en-US" sz="1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F4FA4B7-6750-4D30-A2FD-9E2B9441D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412" y="2745165"/>
            <a:ext cx="6353175" cy="32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810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C875B9-396D-4607-865D-00AF8BBF6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FCN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542E1E-D4B2-40EC-B469-5A21E63FD0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/>
              <a:t>Convolutional Network for Classification</a:t>
            </a:r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이미지 내에 있는 객체가 어느 클래스에 속하는지 </a:t>
            </a:r>
            <a:r>
              <a:rPr lang="ko-KR" altLang="en-US" sz="1400" b="1" dirty="0">
                <a:solidFill>
                  <a:srgbClr val="2E75B6"/>
                </a:solidFill>
              </a:rPr>
              <a:t>분류 가능</a:t>
            </a:r>
            <a:endParaRPr lang="en-US" altLang="ko-KR" sz="1400" b="1" dirty="0">
              <a:solidFill>
                <a:srgbClr val="2E75B6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이미지 내에 객체가 어느 곳에 </a:t>
            </a:r>
            <a:r>
              <a:rPr lang="ko-KR" altLang="en-US" sz="1400" b="1" dirty="0"/>
              <a:t>위치</a:t>
            </a:r>
            <a:r>
              <a:rPr lang="ko-KR" altLang="en-US" sz="1400" dirty="0"/>
              <a:t>하는지 </a:t>
            </a:r>
            <a:r>
              <a:rPr lang="ko-KR" altLang="en-US" sz="1400" b="1" dirty="0">
                <a:solidFill>
                  <a:srgbClr val="FF0000"/>
                </a:solidFill>
              </a:rPr>
              <a:t>예측 불가능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고정된 크기의 이미지를 입력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0B6A102-F8E1-473D-BA63-D460377EB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876" y="3839464"/>
            <a:ext cx="6758248" cy="1866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104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C875B9-396D-4607-865D-00AF8BBF6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FCN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542E1E-D4B2-40EC-B469-5A21E63FD0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/>
              <a:t>Convolutional Network for Segmentation</a:t>
            </a:r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이미지 내에 있는 객체가 어느 클래스에 속하는지 </a:t>
            </a:r>
            <a:r>
              <a:rPr lang="ko-KR" altLang="en-US" sz="1400" b="1" dirty="0">
                <a:solidFill>
                  <a:srgbClr val="2E75B6"/>
                </a:solidFill>
              </a:rPr>
              <a:t>분류 가능</a:t>
            </a:r>
            <a:endParaRPr lang="en-US" altLang="ko-KR" sz="1400" b="1" dirty="0">
              <a:solidFill>
                <a:srgbClr val="2E75B6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이미지 내에 객체가 어느 곳에 </a:t>
            </a:r>
            <a:r>
              <a:rPr lang="ko-KR" altLang="en-US" sz="1400" b="1" dirty="0"/>
              <a:t>위치</a:t>
            </a:r>
            <a:r>
              <a:rPr lang="ko-KR" altLang="en-US" sz="1400" dirty="0"/>
              <a:t>하는지 </a:t>
            </a:r>
            <a:r>
              <a:rPr lang="ko-KR" altLang="en-US" sz="1400" b="1" dirty="0">
                <a:solidFill>
                  <a:srgbClr val="2E75B6"/>
                </a:solidFill>
              </a:rPr>
              <a:t>예측 가능</a:t>
            </a:r>
            <a:endParaRPr lang="en-US" altLang="ko-KR" sz="1400" b="1" dirty="0">
              <a:solidFill>
                <a:srgbClr val="2E75B6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400" dirty="0"/>
              <a:t>	</a:t>
            </a:r>
            <a:r>
              <a:rPr lang="en-US" altLang="ko-KR" sz="1400" dirty="0">
                <a:sym typeface="Wingdings" panose="05000000000000000000" pitchFamily="2" charset="2"/>
              </a:rPr>
              <a:t> Fully Connected Layer</a:t>
            </a:r>
            <a:r>
              <a:rPr lang="ko-KR" altLang="en-US" sz="1400" dirty="0">
                <a:sym typeface="Wingdings" panose="05000000000000000000" pitchFamily="2" charset="2"/>
              </a:rPr>
              <a:t>를 </a:t>
            </a:r>
            <a:r>
              <a:rPr lang="en-US" altLang="ko-KR" sz="1400" dirty="0">
                <a:sym typeface="Wingdings" panose="05000000000000000000" pitchFamily="2" charset="2"/>
              </a:rPr>
              <a:t>1x1 CNN</a:t>
            </a:r>
            <a:r>
              <a:rPr lang="ko-KR" altLang="en-US" sz="1400" dirty="0">
                <a:sym typeface="Wingdings" panose="05000000000000000000" pitchFamily="2" charset="2"/>
              </a:rPr>
              <a:t>으로 변경하여</a:t>
            </a:r>
            <a:r>
              <a:rPr lang="en-US" altLang="ko-KR" sz="1400" dirty="0"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sym typeface="Wingdings" panose="05000000000000000000" pitchFamily="2" charset="2"/>
              </a:rPr>
              <a:t>공간적 정보를 보존하였기 때문</a:t>
            </a:r>
            <a:endParaRPr lang="en-US" altLang="ko-KR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A9D278-0911-42E5-A381-69BEA249B002}"/>
              </a:ext>
            </a:extLst>
          </p:cNvPr>
          <p:cNvSpPr txBox="1"/>
          <p:nvPr/>
        </p:nvSpPr>
        <p:spPr>
          <a:xfrm>
            <a:off x="4343399" y="6047038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고정된 크기의 이미지를 입력 받을 필요 </a:t>
            </a:r>
            <a:r>
              <a:rPr lang="en-US" altLang="ko-KR" sz="1400" b="1" dirty="0"/>
              <a:t>X</a:t>
            </a:r>
            <a:endParaRPr lang="ko-KR" altLang="en-US" sz="1400" b="1" dirty="0"/>
          </a:p>
        </p:txBody>
      </p:sp>
      <p:pic>
        <p:nvPicPr>
          <p:cNvPr id="8" name="Picture 2">
            <a:hlinkClick r:id="rId3"/>
            <a:extLst>
              <a:ext uri="{FF2B5EF4-FFF2-40B4-BE49-F238E27FC236}">
                <a16:creationId xmlns:a16="http://schemas.microsoft.com/office/drawing/2014/main" id="{089BBCF3-43CC-45A4-8B31-D160FD7A6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262" y="3626760"/>
            <a:ext cx="6277475" cy="220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326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4C2592-6D04-4BC6-B3CA-F3F230BE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FCN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A8BE7A-5718-4E20-A084-6360BF3631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/>
              <a:t>Convolutional Network for Segmentation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/>
              <a:t>Convolution</a:t>
            </a:r>
            <a:r>
              <a:rPr lang="ko-KR" altLang="en-US" sz="1400" dirty="0"/>
              <a:t> </a:t>
            </a:r>
            <a:r>
              <a:rPr lang="en-US" altLang="ko-KR" sz="1400" dirty="0"/>
              <a:t>Layer</a:t>
            </a:r>
            <a:r>
              <a:rPr lang="ko-KR" altLang="en-US" sz="1400" dirty="0"/>
              <a:t>의 출력 </a:t>
            </a:r>
            <a:r>
              <a:rPr lang="en-US" altLang="ko-KR" sz="1400" dirty="0"/>
              <a:t>: Feature Map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400" dirty="0"/>
              <a:t>	</a:t>
            </a:r>
            <a:r>
              <a:rPr lang="en-US" altLang="ko-KR" sz="1400" dirty="0">
                <a:sym typeface="Wingdings" panose="05000000000000000000" pitchFamily="2" charset="2"/>
              </a:rPr>
              <a:t> Feature Map</a:t>
            </a:r>
            <a:r>
              <a:rPr lang="ko-KR" altLang="en-US" sz="1400" dirty="0">
                <a:sym typeface="Wingdings" panose="05000000000000000000" pitchFamily="2" charset="2"/>
              </a:rPr>
              <a:t>의 크기를 원래 이미지로 </a:t>
            </a:r>
            <a:r>
              <a:rPr lang="ko-KR" altLang="en-US" sz="1400" b="1" dirty="0" err="1">
                <a:sym typeface="Wingdings" panose="05000000000000000000" pitchFamily="2" charset="2"/>
              </a:rPr>
              <a:t>복원</a:t>
            </a:r>
            <a:r>
              <a:rPr lang="ko-KR" altLang="en-US" sz="1400" dirty="0" err="1">
                <a:sym typeface="Wingdings" panose="05000000000000000000" pitchFamily="2" charset="2"/>
              </a:rPr>
              <a:t>해야함</a:t>
            </a:r>
            <a:r>
              <a:rPr lang="ko-KR" altLang="en-US" sz="1400" dirty="0">
                <a:sym typeface="Wingdings" panose="05000000000000000000" pitchFamily="2" charset="2"/>
              </a:rPr>
              <a:t> </a:t>
            </a:r>
            <a:r>
              <a:rPr lang="en-US" altLang="ko-KR" sz="1400" dirty="0">
                <a:sym typeface="Wingdings" panose="05000000000000000000" pitchFamily="2" charset="2"/>
              </a:rPr>
              <a:t>(</a:t>
            </a:r>
            <a:r>
              <a:rPr lang="en-US" altLang="ko-KR" sz="1400" b="1" dirty="0" err="1">
                <a:solidFill>
                  <a:srgbClr val="2E75B6"/>
                </a:solidFill>
                <a:sym typeface="Wingdings" panose="05000000000000000000" pitchFamily="2" charset="2"/>
              </a:rPr>
              <a:t>Upsampling</a:t>
            </a:r>
            <a:r>
              <a:rPr lang="en-US" altLang="ko-KR" sz="1400" dirty="0">
                <a:sym typeface="Wingdings" panose="05000000000000000000" pitchFamily="2" charset="2"/>
              </a:rPr>
              <a:t>)</a:t>
            </a:r>
            <a:endParaRPr lang="en-US" altLang="ko-KR" sz="16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BCEB741-BA17-4D1A-BF93-5592BCA60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936" y="3265563"/>
            <a:ext cx="5591175" cy="283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E2754D2-310E-46AD-AC26-1E7FE5C13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895" y="3436641"/>
            <a:ext cx="4339156" cy="272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06065"/>
      </p:ext>
    </p:extLst>
  </p:cSld>
  <p:clrMapOvr>
    <a:masterClrMapping/>
  </p:clrMapOvr>
</p:sld>
</file>

<file path=ppt/theme/theme1.xml><?xml version="1.0" encoding="utf-8"?>
<a:theme xmlns:a="http://schemas.openxmlformats.org/drawingml/2006/main" name="CryptoCraft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4005</TotalTime>
  <Words>427</Words>
  <Application>Microsoft Macintosh PowerPoint</Application>
  <PresentationFormat>와이드스크린</PresentationFormat>
  <Paragraphs>83</Paragraphs>
  <Slides>16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맑은 고딕</vt:lpstr>
      <vt:lpstr>Arial</vt:lpstr>
      <vt:lpstr>Wingdings</vt:lpstr>
      <vt:lpstr>CryptoCraft 테마</vt:lpstr>
      <vt:lpstr>제목 테마</vt:lpstr>
      <vt:lpstr>Semantic Segmentation : 의미론적 분할</vt:lpstr>
      <vt:lpstr>PowerPoint 프레젠테이션</vt:lpstr>
      <vt:lpstr>Semantic Segmentation이란?</vt:lpstr>
      <vt:lpstr>Semantic Segmentation이란?</vt:lpstr>
      <vt:lpstr>Semantic Segmentation이란?</vt:lpstr>
      <vt:lpstr>FCN</vt:lpstr>
      <vt:lpstr>FCN</vt:lpstr>
      <vt:lpstr>FCN</vt:lpstr>
      <vt:lpstr>FCN</vt:lpstr>
      <vt:lpstr>FCN</vt:lpstr>
      <vt:lpstr>FCN</vt:lpstr>
      <vt:lpstr>FCN</vt:lpstr>
      <vt:lpstr>FCN</vt:lpstr>
      <vt:lpstr>FCN</vt:lpstr>
      <vt:lpstr>Semantic Segmentation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예준 캉</cp:lastModifiedBy>
  <cp:revision>271</cp:revision>
  <dcterms:created xsi:type="dcterms:W3CDTF">2019-03-05T04:29:07Z</dcterms:created>
  <dcterms:modified xsi:type="dcterms:W3CDTF">2021-12-30T14:51:02Z</dcterms:modified>
</cp:coreProperties>
</file>